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678" r:id="rId5"/>
    <p:sldId id="590" r:id="rId6"/>
    <p:sldId id="591" r:id="rId7"/>
    <p:sldId id="647" r:id="rId8"/>
    <p:sldId id="594" r:id="rId9"/>
    <p:sldId id="613" r:id="rId10"/>
    <p:sldId id="649" r:id="rId11"/>
    <p:sldId id="599" r:id="rId12"/>
    <p:sldId id="650" r:id="rId13"/>
    <p:sldId id="673" r:id="rId14"/>
    <p:sldId id="651" r:id="rId15"/>
    <p:sldId id="652" r:id="rId16"/>
    <p:sldId id="653" r:id="rId17"/>
    <p:sldId id="655" r:id="rId18"/>
    <p:sldId id="656" r:id="rId19"/>
    <p:sldId id="657" r:id="rId20"/>
    <p:sldId id="658" r:id="rId21"/>
    <p:sldId id="659" r:id="rId22"/>
    <p:sldId id="660" r:id="rId23"/>
    <p:sldId id="643" r:id="rId24"/>
  </p:sldIdLst>
  <p:sldSz cx="9144000" cy="6858000"/>
  <p:notesSz cx="6858000" cy="9144000"/>
  <p:custDataLst>
    <p:tags r:id="rId28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90204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90204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90204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90204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90204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90204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90204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90204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9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C00000"/>
    <a:srgbClr val="16468D"/>
    <a:srgbClr val="00B050"/>
    <a:srgbClr val="0070C0"/>
    <a:srgbClr val="B9D7ED"/>
    <a:srgbClr val="58B6E5"/>
    <a:srgbClr val="CF3F3F"/>
    <a:srgbClr val="DC8433"/>
    <a:srgbClr val="FFBA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gs" Target="tags/tag50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99" name="Shape 9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rial" panose="020B0604020202090204"/>
      </a:defRPr>
    </a:lvl1pPr>
    <a:lvl2pPr indent="228600" latinLnBrk="0">
      <a:defRPr sz="1200">
        <a:latin typeface="+mn-lt"/>
        <a:ea typeface="+mn-ea"/>
        <a:cs typeface="+mn-cs"/>
        <a:sym typeface="Arial" panose="020B0604020202090204"/>
      </a:defRPr>
    </a:lvl2pPr>
    <a:lvl3pPr indent="457200" latinLnBrk="0">
      <a:defRPr sz="1200">
        <a:latin typeface="+mn-lt"/>
        <a:ea typeface="+mn-ea"/>
        <a:cs typeface="+mn-cs"/>
        <a:sym typeface="Arial" panose="020B0604020202090204"/>
      </a:defRPr>
    </a:lvl3pPr>
    <a:lvl4pPr indent="685800" latinLnBrk="0">
      <a:defRPr sz="1200">
        <a:latin typeface="+mn-lt"/>
        <a:ea typeface="+mn-ea"/>
        <a:cs typeface="+mn-cs"/>
        <a:sym typeface="Arial" panose="020B0604020202090204"/>
      </a:defRPr>
    </a:lvl4pPr>
    <a:lvl5pPr indent="914400" latinLnBrk="0">
      <a:defRPr sz="1200">
        <a:latin typeface="+mn-lt"/>
        <a:ea typeface="+mn-ea"/>
        <a:cs typeface="+mn-cs"/>
        <a:sym typeface="Arial" panose="020B0604020202090204"/>
      </a:defRPr>
    </a:lvl5pPr>
    <a:lvl6pPr indent="1143000" latinLnBrk="0">
      <a:defRPr sz="1200">
        <a:latin typeface="+mn-lt"/>
        <a:ea typeface="+mn-ea"/>
        <a:cs typeface="+mn-cs"/>
        <a:sym typeface="Arial" panose="020B0604020202090204"/>
      </a:defRPr>
    </a:lvl6pPr>
    <a:lvl7pPr indent="1371600" latinLnBrk="0">
      <a:defRPr sz="1200">
        <a:latin typeface="+mn-lt"/>
        <a:ea typeface="+mn-ea"/>
        <a:cs typeface="+mn-cs"/>
        <a:sym typeface="Arial" panose="020B0604020202090204"/>
      </a:defRPr>
    </a:lvl7pPr>
    <a:lvl8pPr indent="1600200" latinLnBrk="0">
      <a:defRPr sz="1200">
        <a:latin typeface="+mn-lt"/>
        <a:ea typeface="+mn-ea"/>
        <a:cs typeface="+mn-cs"/>
        <a:sym typeface="Arial" panose="020B0604020202090204"/>
      </a:defRPr>
    </a:lvl8pPr>
    <a:lvl9pPr indent="1828800" latinLnBrk="0">
      <a:defRPr sz="1200">
        <a:latin typeface="+mn-lt"/>
        <a:ea typeface="+mn-ea"/>
        <a:cs typeface="+mn-cs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这节课我们还是花一点时间对同学们提的问题进行答疑。</a:t>
            </a:r>
            <a:endParaRPr lang="zh-CN" altLang="en-US"/>
          </a:p>
          <a:p>
            <a:r>
              <a:rPr lang="zh-CN" altLang="en-US"/>
              <a:t>1. 我们的原理图编辑器，由于目前我们缺少硬件电路知识以及软件语言经验。</a:t>
            </a:r>
            <a:endParaRPr lang="zh-CN" altLang="en-US"/>
          </a:p>
          <a:p>
            <a:r>
              <a:rPr lang="zh-CN" altLang="en-US"/>
              <a:t>所以大家可以把这学期的任务目标理解为：是参考一款已有的</a:t>
            </a:r>
            <a:r>
              <a:rPr lang="zh-CN" altLang="en-US"/>
              <a:t>用来设计和模拟数字电路的工具，去实现一个简单</a:t>
            </a:r>
            <a:r>
              <a:rPr lang="zh-CN" altLang="en-US"/>
              <a:t>的原理图编辑器。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单击此处编辑标题"/>
          <p:cNvSpPr txBox="1"/>
          <p:nvPr>
            <p:ph type="title" hasCustomPrompt="1"/>
          </p:nvPr>
        </p:nvSpPr>
        <p:spPr>
          <a:xfrm>
            <a:off x="899099" y="914400"/>
            <a:ext cx="7349402" cy="25704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单击此处编辑标题</a:t>
            </a:r>
          </a:p>
        </p:txBody>
      </p:sp>
      <p:sp>
        <p:nvSpPr>
          <p:cNvPr id="12" name="正文级别 1…"/>
          <p:cNvSpPr txBox="1"/>
          <p:nvPr>
            <p:ph type="body" sz="quarter" idx="1" hasCustomPrompt="1"/>
          </p:nvPr>
        </p:nvSpPr>
        <p:spPr>
          <a:xfrm>
            <a:off x="899099" y="3560400"/>
            <a:ext cx="7349402" cy="147240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buSzTx/>
              <a:buFontTx/>
              <a:buNone/>
              <a:defRPr sz="2400" spc="200"/>
            </a:lvl1pPr>
            <a:lvl2pPr marL="0" indent="457200" algn="ctr">
              <a:lnSpc>
                <a:spcPct val="110000"/>
              </a:lnSpc>
              <a:buSzTx/>
              <a:buFontTx/>
              <a:buNone/>
              <a:defRPr sz="2400" spc="200"/>
            </a:lvl2pPr>
            <a:lvl3pPr marL="0" indent="914400" algn="ctr">
              <a:lnSpc>
                <a:spcPct val="110000"/>
              </a:lnSpc>
              <a:buSzTx/>
              <a:buFontTx/>
              <a:buNone/>
              <a:defRPr sz="2400" spc="200"/>
            </a:lvl3pPr>
            <a:lvl4pPr marL="0" indent="1371600" algn="ctr">
              <a:lnSpc>
                <a:spcPct val="110000"/>
              </a:lnSpc>
              <a:buSzTx/>
              <a:buFontTx/>
              <a:buNone/>
              <a:defRPr sz="2400" spc="200"/>
            </a:lvl4pPr>
            <a:lvl5pPr marL="0" indent="1828800" algn="ctr">
              <a:lnSpc>
                <a:spcPct val="110000"/>
              </a:lnSpc>
              <a:buSzTx/>
              <a:buFontTx/>
              <a:buNone/>
              <a:defRPr sz="2400" spc="200"/>
            </a:lvl5pPr>
          </a:lstStyle>
          <a:p>
            <a:r>
              <a:t>单击此处编辑副标题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单击此处编辑标题"/>
          <p:cNvSpPr txBox="1"/>
          <p:nvPr>
            <p:ph type="title" hasCustomPrompt="1"/>
          </p:nvPr>
        </p:nvSpPr>
        <p:spPr>
          <a:xfrm>
            <a:off x="899099" y="2483999"/>
            <a:ext cx="7349402" cy="1018801"/>
          </a:xfrm>
          <a:prstGeom prst="rect">
            <a:avLst/>
          </a:prstGeom>
        </p:spPr>
        <p:txBody>
          <a:bodyPr anchor="t"/>
          <a:lstStyle>
            <a:lvl1pPr algn="ctr">
              <a:defRPr sz="6000"/>
            </a:lvl1pPr>
          </a:lstStyle>
          <a:p>
            <a:r>
              <a:t>单击此处编辑标题</a:t>
            </a:r>
          </a:p>
        </p:txBody>
      </p:sp>
      <p:sp>
        <p:nvSpPr>
          <p:cNvPr id="91" name="正文级别 1…"/>
          <p:cNvSpPr txBox="1"/>
          <p:nvPr>
            <p:ph type="body" sz="quarter" idx="1" hasCustomPrompt="1"/>
          </p:nvPr>
        </p:nvSpPr>
        <p:spPr>
          <a:xfrm>
            <a:off x="899099" y="3560400"/>
            <a:ext cx="7349402" cy="47160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buSzTx/>
              <a:buFontTx/>
              <a:buNone/>
              <a:defRPr sz="2400" spc="200"/>
            </a:lvl1pPr>
            <a:lvl2pPr marL="800100" indent="-342900" algn="ctr">
              <a:lnSpc>
                <a:spcPct val="110000"/>
              </a:lnSpc>
              <a:buFontTx/>
              <a:defRPr sz="2400" spc="200"/>
            </a:lvl2pPr>
            <a:lvl3pPr marL="1257300" indent="-342900" algn="ctr">
              <a:lnSpc>
                <a:spcPct val="110000"/>
              </a:lnSpc>
              <a:buFontTx/>
              <a:defRPr sz="2400" spc="200"/>
            </a:lvl3pPr>
            <a:lvl4pPr marL="1763395" indent="-391795" algn="ctr">
              <a:lnSpc>
                <a:spcPct val="110000"/>
              </a:lnSpc>
              <a:buFontTx/>
              <a:defRPr sz="2400" spc="200"/>
            </a:lvl4pPr>
            <a:lvl5pPr marL="2220595" indent="-391795" algn="ctr">
              <a:lnSpc>
                <a:spcPct val="110000"/>
              </a:lnSpc>
              <a:buFontTx/>
              <a:defRPr sz="2400" spc="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单击此处编辑标题"/>
          <p:cNvSpPr txBox="1"/>
          <p:nvPr>
            <p:ph type="title" hasCustomPrompt="1"/>
          </p:nvPr>
        </p:nvSpPr>
        <p:spPr>
          <a:xfrm>
            <a:off x="1493100" y="3848399"/>
            <a:ext cx="5826601" cy="766801"/>
          </a:xfrm>
          <a:prstGeom prst="rect">
            <a:avLst/>
          </a:prstGeom>
        </p:spPr>
        <p:txBody>
          <a:bodyPr anchor="b"/>
          <a:lstStyle>
            <a:lvl1pPr>
              <a:defRPr sz="4400"/>
            </a:lvl1pPr>
          </a:lstStyle>
          <a:p>
            <a:r>
              <a:t>单击此处编辑标题</a:t>
            </a:r>
          </a:p>
        </p:txBody>
      </p:sp>
      <p:sp>
        <p:nvSpPr>
          <p:cNvPr id="30" name="正文级别 1…"/>
          <p:cNvSpPr txBox="1"/>
          <p:nvPr>
            <p:ph type="body" sz="quarter" idx="1" hasCustomPrompt="1"/>
          </p:nvPr>
        </p:nvSpPr>
        <p:spPr>
          <a:xfrm>
            <a:off x="1493100" y="4615200"/>
            <a:ext cx="5826601" cy="867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  <a:lvl2pPr marL="0" indent="457200">
              <a:buSzTx/>
              <a:buFontTx/>
              <a:buNone/>
            </a:lvl2pPr>
            <a:lvl3pPr marL="0" indent="914400">
              <a:buSzTx/>
              <a:buFontTx/>
              <a:buNone/>
            </a:lvl3pPr>
            <a:lvl4pPr marL="0" indent="1371600">
              <a:buSzTx/>
              <a:buFontTx/>
              <a:buNone/>
            </a:lvl4pPr>
            <a:lvl5pPr marL="0" indent="1828800">
              <a:buSzTx/>
              <a:buFontTx/>
              <a:buNone/>
            </a:lvl5pPr>
          </a:lstStyle>
          <a:p>
            <a:r>
              <a:t>单击此处编辑文本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/>
          <p:nvPr>
            <p:ph type="body" sz="half" idx="1" hasCustomPrompt="1"/>
          </p:nvPr>
        </p:nvSpPr>
        <p:spPr>
          <a:xfrm>
            <a:off x="456300" y="1501200"/>
            <a:ext cx="3882600" cy="4748401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 marL="685800" indent="-228600">
              <a:spcBef>
                <a:spcPts val="600"/>
              </a:spcBef>
              <a:defRPr sz="1600"/>
            </a:lvl2pPr>
            <a:lvl3pPr marL="1143000" indent="-228600">
              <a:spcBef>
                <a:spcPts val="600"/>
              </a:spcBef>
              <a:defRPr sz="1600"/>
            </a:lvl3pPr>
            <a:lvl4pPr marL="1632585" indent="-260985">
              <a:spcBef>
                <a:spcPts val="600"/>
              </a:spcBef>
              <a:defRPr sz="1600"/>
            </a:lvl4pPr>
            <a:lvl5pPr marL="2089785" indent="-260985">
              <a:spcBef>
                <a:spcPts val="600"/>
              </a:spcBef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/>
          <p:nvPr>
            <p:ph type="body" sz="quarter" idx="1" hasCustomPrompt="1"/>
          </p:nvPr>
        </p:nvSpPr>
        <p:spPr>
          <a:xfrm>
            <a:off x="456300" y="1429199"/>
            <a:ext cx="4006801" cy="381601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1pPr>
            <a:lvl2pPr marL="0" indent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2pPr>
            <a:lvl3pPr marL="0" indent="9144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3pPr>
            <a:lvl4pPr marL="0" indent="13716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4pPr>
            <a:lvl5pPr marL="0" indent="18288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5pPr>
          </a:lstStyle>
          <a:p>
            <a:r>
              <a:t>单击此处编辑文本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49" name="文本占位符 4"/>
          <p:cNvSpPr/>
          <p:nvPr>
            <p:ph type="body" sz="quarter" idx="21" hasCustomPrompt="1"/>
          </p:nvPr>
        </p:nvSpPr>
        <p:spPr>
          <a:xfrm>
            <a:off x="4676812" y="1421729"/>
            <a:ext cx="4006801" cy="381601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defTabSz="79565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740" b="1" spc="174">
                <a:solidFill>
                  <a:srgbClr val="404040"/>
                </a:solidFill>
              </a:defRPr>
            </a:lvl1pPr>
          </a:lstStyle>
          <a:p>
            <a:r>
              <a:t>单击此处编辑文本</a:t>
            </a:r>
          </a:p>
        </p:txBody>
      </p:sp>
      <p:sp>
        <p:nvSpPr>
          <p:cNvPr id="5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图片占位符 2"/>
          <p:cNvSpPr/>
          <p:nvPr>
            <p:ph type="pic" sz="half" idx="21"/>
          </p:nvPr>
        </p:nvSpPr>
        <p:spPr>
          <a:xfrm>
            <a:off x="456248" y="1555114"/>
            <a:ext cx="3924776" cy="46081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73" name="正文级别 1…"/>
          <p:cNvSpPr txBox="1"/>
          <p:nvPr>
            <p:ph type="body" sz="half" idx="1" hasCustomPrompt="1"/>
          </p:nvPr>
        </p:nvSpPr>
        <p:spPr>
          <a:xfrm>
            <a:off x="4762799" y="1555200"/>
            <a:ext cx="3920401" cy="4608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"/>
              </a:spcBef>
              <a:buSzTx/>
              <a:buFontTx/>
              <a:buNone/>
              <a:defRPr sz="1600"/>
            </a:lvl1pPr>
            <a:lvl2pPr marL="0" indent="457200">
              <a:spcBef>
                <a:spcPts val="600"/>
              </a:spcBef>
              <a:buSzTx/>
              <a:buFontTx/>
              <a:buNone/>
              <a:defRPr sz="1600"/>
            </a:lvl2pPr>
            <a:lvl3pPr marL="1143000" indent="-228600">
              <a:spcBef>
                <a:spcPts val="600"/>
              </a:spcBef>
              <a:buFontTx/>
              <a:defRPr sz="1600"/>
            </a:lvl3pPr>
            <a:lvl4pPr marL="1632585" indent="-260985">
              <a:spcBef>
                <a:spcPts val="600"/>
              </a:spcBef>
              <a:buFontTx/>
              <a:defRPr sz="1600"/>
            </a:lvl4pPr>
            <a:lvl5pPr marL="2089785" indent="-260985">
              <a:spcBef>
                <a:spcPts val="600"/>
              </a:spcBef>
              <a:buFontTx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 lIns="46990" tIns="46990" rIns="46990" bIns="46990"/>
          <a:lstStyle/>
          <a:p>
            <a:r>
              <a:t>标题文本</a:t>
            </a:r>
          </a:p>
        </p:txBody>
      </p:sp>
      <p:sp>
        <p:nvSpPr>
          <p:cNvPr id="7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正文级别 1…"/>
          <p:cNvSpPr txBox="1"/>
          <p:nvPr>
            <p:ph type="body" idx="1" hasCustomPrompt="1"/>
          </p:nvPr>
        </p:nvSpPr>
        <p:spPr>
          <a:xfrm>
            <a:off x="456300" y="773999"/>
            <a:ext cx="8229601" cy="5482801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456300" y="608399"/>
            <a:ext cx="8226901" cy="705601"/>
          </a:xfrm>
          <a:prstGeom prst="rect">
            <a:avLst/>
          </a:prstGeom>
          <a:ln w="12700">
            <a:miter lim="400000"/>
          </a:ln>
        </p:spPr>
        <p:txBody>
          <a:bodyPr lIns="46799" tIns="46799" rIns="46799" bIns="4679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456300" y="1490400"/>
            <a:ext cx="8226901" cy="4759200"/>
          </a:xfrm>
          <a:prstGeom prst="rect">
            <a:avLst/>
          </a:prstGeom>
          <a:ln w="12700">
            <a:miter lim="400000"/>
          </a:ln>
        </p:spPr>
        <p:txBody>
          <a:bodyPr lIns="46799" tIns="46799" rIns="46799" bIns="4679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8437797" y="6359307"/>
            <a:ext cx="245403" cy="22698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normAutofit/>
          </a:bodyPr>
          <a:lstStyle>
            <a:lvl1pPr algn="r">
              <a:defRPr sz="10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604020202090204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604020202090204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604020202090204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604020202090204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604020202090204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604020202090204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604020202090204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604020202090204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solidFill>
            <a:srgbClr val="262626"/>
          </a:solidFill>
          <a:uFillTx/>
          <a:latin typeface="+mn-lt"/>
          <a:ea typeface="+mn-ea"/>
          <a:cs typeface="+mn-cs"/>
          <a:sym typeface="Arial" panose="020B0604020202090204"/>
        </a:defRPr>
      </a:lvl9pPr>
    </p:titleStyle>
    <p:bodyStyle>
      <a:lvl1pPr marL="2286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●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604020202090204"/>
        </a:defRPr>
      </a:lvl1pPr>
      <a:lvl2pPr marL="714375" marR="0" indent="-25717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●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604020202090204"/>
        </a:defRPr>
      </a:lvl2pPr>
      <a:lvl3pPr marL="1171575" marR="0" indent="-25717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●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604020202090204"/>
        </a:defRPr>
      </a:lvl3pPr>
      <a:lvl4pPr marL="1665605" marR="0" indent="-29400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604020202090204"/>
        </a:defRPr>
      </a:lvl4pPr>
      <a:lvl5pPr marL="2122805" marR="0" indent="-29400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604020202090204"/>
        </a:defRPr>
      </a:lvl5pPr>
      <a:lvl6pPr marL="25146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604020202090204"/>
        </a:defRPr>
      </a:lvl6pPr>
      <a:lvl7pPr marL="29718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604020202090204"/>
        </a:defRPr>
      </a:lvl7pPr>
      <a:lvl8pPr marL="34290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604020202090204"/>
        </a:defRPr>
      </a:lvl8pPr>
      <a:lvl9pPr marL="38862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1800" b="0" i="0" u="none" strike="noStrike" cap="none" spc="150" baseline="0">
          <a:solidFill>
            <a:srgbClr val="595959"/>
          </a:solidFill>
          <a:uFillTx/>
          <a:latin typeface="+mn-lt"/>
          <a:ea typeface="+mn-ea"/>
          <a:cs typeface="+mn-cs"/>
          <a:sym typeface="Arial" panose="020B060402020209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90204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90204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90204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90204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90204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90204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90204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90204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5.png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6" Type="http://schemas.openxmlformats.org/officeDocument/2006/relationships/tags" Target="../tags/tag19.xml"/><Relationship Id="rId5" Type="http://schemas.openxmlformats.org/officeDocument/2006/relationships/image" Target="../media/image5.png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文本框 1"/>
          <p:cNvSpPr txBox="1"/>
          <p:nvPr/>
        </p:nvSpPr>
        <p:spPr>
          <a:xfrm>
            <a:off x="3264551" y="2613748"/>
            <a:ext cx="2630170" cy="313817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4400">
                <a:solidFill>
                  <a:srgbClr val="16468D"/>
                </a:solidFill>
                <a:latin typeface="Kaiti SC Bold" panose="02010600040101010101" charset="-122"/>
                <a:ea typeface="Kaiti SC Bold" panose="02010600040101010101" charset="-122"/>
                <a:cs typeface="Kaiti SC Bold" panose="02010600040101010101" charset="-122"/>
                <a:sym typeface="Kaiti SC Bold" panose="02010600040101010101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4000" dirty="0">
                <a:highlight>
                  <a:srgbClr val="FFFF00"/>
                </a:highlight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元器件库</a:t>
            </a:r>
            <a:endParaRPr lang="zh-CN" altLang="en-US" sz="4000" dirty="0"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  <a:p>
            <a:pPr algn="ctr">
              <a:lnSpc>
                <a:spcPct val="150000"/>
              </a:lnSpc>
            </a:pPr>
            <a:endParaRPr lang="zh-CN" altLang="en-US" sz="3200" dirty="0">
              <a:latin typeface="Comic Sans MS Regular" panose="030F0902030302020204" charset="0"/>
              <a:ea typeface="仿宋" charset="0"/>
              <a:cs typeface="Comic Sans MS Regular" panose="030F0902030302020204" charset="0"/>
              <a:sym typeface="+mn-ea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>
                <a:solidFill>
                  <a:srgbClr val="000000"/>
                </a:solidFill>
                <a:latin typeface="仿宋" charset="0"/>
                <a:ea typeface="仿宋" charset="0"/>
                <a:cs typeface="仿宋" charset="0"/>
                <a:sym typeface="华文细黑"/>
              </a:rPr>
              <a:t>冯月</a:t>
            </a:r>
            <a:endParaRPr kumimoji="0" lang="zh-CN" altLang="en-US" sz="20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仿宋" charset="0"/>
              <a:ea typeface="仿宋" charset="0"/>
              <a:cs typeface="仿宋" charset="0"/>
              <a:sym typeface="华文细黑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>
                <a:solidFill>
                  <a:srgbClr val="000000"/>
                </a:solidFill>
                <a:latin typeface="仿宋" charset="0"/>
                <a:ea typeface="仿宋" charset="0"/>
                <a:cs typeface="仿宋" charset="0"/>
                <a:sym typeface="华文细黑"/>
              </a:rPr>
              <a:t>fyue@uestc.edu.cn</a:t>
            </a:r>
            <a:endParaRPr kumimoji="0" lang="zh-CN" altLang="en-US" sz="20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仿宋" charset="0"/>
              <a:ea typeface="仿宋" charset="0"/>
              <a:cs typeface="仿宋" charset="0"/>
              <a:sym typeface="华文细黑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>
                <a:solidFill>
                  <a:srgbClr val="000000"/>
                </a:solidFill>
                <a:latin typeface="仿宋" charset="0"/>
                <a:ea typeface="仿宋" charset="0"/>
                <a:cs typeface="仿宋" charset="0"/>
                <a:sym typeface="华文细黑"/>
              </a:rPr>
              <a:t>电子科技大学信软学院</a:t>
            </a:r>
            <a:endParaRPr lang="en-US" altLang="zh-CN" sz="2000" dirty="0"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algn="ctr">
              <a:lnSpc>
                <a:spcPct val="150000"/>
              </a:lnSpc>
            </a:pPr>
            <a:endParaRPr lang="zh-CN" altLang="en-US" sz="2000">
              <a:solidFill>
                <a:schemeClr val="tx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24130" y="1584325"/>
            <a:ext cx="7353300" cy="7899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 upright="0">
            <a:no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000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Arial" panose="020B0604020202090204"/>
              </a:rPr>
              <a:t> </a:t>
            </a:r>
            <a:r>
              <a:rPr kumimoji="0" lang="zh-CN" altLang="en-US" sz="2000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Arial" panose="020B0604020202090204"/>
              </a:rPr>
              <a:t>硬件电路原理图开发工具设计与实现</a:t>
            </a:r>
            <a:endParaRPr kumimoji="0" lang="zh-CN" altLang="en-US" sz="2000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Arial" panose="020B0604020202090204"/>
            </a:endParaRPr>
          </a:p>
          <a:p>
            <a:pPr marL="0" marR="0" indent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Arial" panose="020B0604020202090204"/>
              </a:rPr>
              <a:t>                               </a:t>
            </a:r>
            <a:r>
              <a:rPr kumimoji="0" lang="zh-CN" altLang="en-US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FillTx/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Arial" panose="020B0604020202090204"/>
              </a:rPr>
              <a:t>工业软件创新训练</a:t>
            </a:r>
            <a:r>
              <a:rPr kumimoji="0" lang="en-US" altLang="zh-CN" u="sng" strike="noStrike" cap="none" spc="0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highlight>
                  <a:srgbClr val="FFFF00"/>
                </a:highlight>
                <a:uFillTx/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Arial" panose="020B0604020202090204"/>
              </a:rPr>
              <a:t>I</a:t>
            </a:r>
            <a:endParaRPr kumimoji="0" lang="en-US" altLang="zh-CN" u="sng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highlight>
                <a:srgbClr val="FFFF00"/>
              </a:highlight>
              <a:uFillTx/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Arial" panose="020B0604020202090204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步骤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6: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保存电路图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任务一、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UI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设计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5" name="图片 4" descr="QQ_172863465226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707198" y="2564765"/>
            <a:ext cx="5729605" cy="315023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eaLnBrk="0" hangingPunct="0">
              <a:lnSpc>
                <a:spcPct val="200000"/>
              </a:lnSpc>
              <a:buFont typeface="Wingdings" panose="05000000000000000000" charset="0"/>
            </a:pPr>
            <a:r>
              <a:rPr lang="zh-CN" altLang="en-US" sz="2400" dirty="0">
                <a:solidFill>
                  <a:srgbClr val="16468D"/>
                </a:solidFill>
                <a:latin typeface="宋体" charset="0"/>
                <a:ea typeface="宋体" charset="0"/>
                <a:cs typeface="Comic Sans MS Regular" panose="030F0902030302020204" charset="0"/>
                <a:sym typeface="+mn-ea"/>
              </a:rPr>
              <a:t>一</a:t>
            </a:r>
            <a:r>
              <a:rPr lang="en-US" altLang="zh-CN" sz="2400" dirty="0">
                <a:solidFill>
                  <a:srgbClr val="16468D"/>
                </a:solidFill>
                <a:latin typeface="宋体" charset="0"/>
                <a:ea typeface="宋体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400" dirty="0">
                <a:solidFill>
                  <a:srgbClr val="16468D"/>
                </a:solidFill>
                <a:latin typeface="宋体" charset="0"/>
                <a:ea typeface="宋体" charset="0"/>
                <a:cs typeface="Comic Sans MS Regular" panose="030F0902030302020204" charset="0"/>
                <a:sym typeface="+mn-ea"/>
              </a:rPr>
              <a:t>元器件库自动</a:t>
            </a:r>
            <a:r>
              <a:rPr lang="zh-CN" altLang="en-US" sz="2400" dirty="0">
                <a:solidFill>
                  <a:srgbClr val="16468D"/>
                </a:solidFill>
                <a:latin typeface="宋体" charset="0"/>
                <a:ea typeface="宋体" charset="0"/>
                <a:cs typeface="Comic Sans MS Regular" panose="030F0902030302020204" charset="0"/>
                <a:sym typeface="+mn-ea"/>
              </a:rPr>
              <a:t>加载以下库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微软雅黑" charset="0"/>
                <a:sym typeface="+mn-ea"/>
              </a:rPr>
              <a:t>：</a:t>
            </a:r>
            <a:endParaRPr lang="zh-CN" altLang="en-US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微软雅黑" charset="0"/>
              <a:sym typeface="+mn-ea"/>
            </a:endParaRPr>
          </a:p>
          <a:p>
            <a:pPr marL="457200" indent="-457200" eaLnBrk="0" hangingPunct="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en-US" altLang="zh-CN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Gates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：</a:t>
            </a:r>
            <a:endParaRPr lang="en-US" altLang="zh-CN" sz="24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Arial" panose="020B0604020202090204" pitchFamily="34" charset="0"/>
            </a:pPr>
            <a:r>
              <a:rPr lang="en-US" altLang="zh-CN" sz="2400" dirty="0">
                <a:solidFill>
                  <a:srgbClr val="16468D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1. </a:t>
            </a:r>
            <a:r>
              <a:rPr lang="zh-CN" altLang="en-US" sz="2400" dirty="0">
                <a:solidFill>
                  <a:srgbClr val="16468D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至少包含</a:t>
            </a:r>
            <a:r>
              <a:rPr lang="en-US" altLang="zh-CN" sz="2400" dirty="0">
                <a:solidFill>
                  <a:srgbClr val="16468D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Base Gates</a:t>
            </a:r>
            <a:r>
              <a:rPr lang="zh-CN" altLang="en-US" sz="2400" dirty="0">
                <a:solidFill>
                  <a:srgbClr val="16468D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和</a:t>
            </a:r>
            <a:r>
              <a:rPr lang="en-US" altLang="zh-CN" sz="2400" dirty="0">
                <a:solidFill>
                  <a:srgbClr val="16468D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Derived </a:t>
            </a:r>
            <a:endParaRPr lang="en-US" altLang="zh-CN" sz="2400" dirty="0">
              <a:solidFill>
                <a:srgbClr val="16468D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Arial" panose="020B0604020202090204" pitchFamily="34" charset="0"/>
            </a:pPr>
            <a:r>
              <a:rPr lang="en-US" altLang="zh-CN" sz="2400" dirty="0">
                <a:solidFill>
                  <a:srgbClr val="16468D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Gates(7</a:t>
            </a:r>
            <a:r>
              <a:rPr lang="zh-CN" altLang="en-US" sz="2400" dirty="0">
                <a:solidFill>
                  <a:srgbClr val="16468D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种</a:t>
            </a:r>
            <a:r>
              <a:rPr lang="en-US" altLang="zh-CN" sz="2400" dirty="0">
                <a:solidFill>
                  <a:srgbClr val="16468D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) </a:t>
            </a:r>
            <a:endParaRPr lang="en-US" altLang="zh-CN" sz="2400" dirty="0">
              <a:solidFill>
                <a:srgbClr val="16468D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任务二、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元器件库</a:t>
            </a:r>
            <a:r>
              <a:rPr lang="zh-CN" altLang="en-US" sz="28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功能需求</a:t>
            </a:r>
            <a:endParaRPr lang="zh-CN" altLang="en-US" sz="2800" dirty="0">
              <a:solidFill>
                <a:srgbClr val="C00000"/>
              </a:solidFill>
              <a:highlight>
                <a:srgbClr val="FFFF00"/>
              </a:highlight>
              <a:latin typeface="Comic Sans MS Regular" panose="030F0902030302020204" charset="0"/>
              <a:ea typeface="黑体" pitchFamily="2" charset="-122"/>
              <a:cs typeface="Comic Sans MS Regular" panose="030F0902030302020204" charset="0"/>
              <a:sym typeface="+mn-ea"/>
            </a:endParaRPr>
          </a:p>
        </p:txBody>
      </p:sp>
      <p:pic>
        <p:nvPicPr>
          <p:cNvPr id="5" name="图片 4" descr="QQ_172732621738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219065" y="2420620"/>
            <a:ext cx="2910205" cy="37655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eaLnBrk="0" hangingPunct="0">
              <a:lnSpc>
                <a:spcPct val="200000"/>
              </a:lnSpc>
              <a:buFont typeface="Wingdings" panose="05000000000000000000" charset="0"/>
            </a:pPr>
            <a:r>
              <a:rPr lang="zh-CN" altLang="en-US" sz="2400" dirty="0">
                <a:solidFill>
                  <a:srgbClr val="16468D"/>
                </a:solidFill>
                <a:latin typeface="宋体" charset="0"/>
                <a:ea typeface="宋体" charset="0"/>
                <a:cs typeface="Comic Sans MS Regular" panose="030F0902030302020204" charset="0"/>
                <a:sym typeface="+mn-ea"/>
              </a:rPr>
              <a:t>二</a:t>
            </a:r>
            <a:r>
              <a:rPr lang="en-US" altLang="zh-CN" sz="2400" dirty="0">
                <a:solidFill>
                  <a:srgbClr val="16468D"/>
                </a:solidFill>
                <a:latin typeface="宋体" charset="0"/>
                <a:ea typeface="宋体" charset="0"/>
                <a:cs typeface="Comic Sans MS Regular" panose="030F0902030302020204" charset="0"/>
                <a:sym typeface="+mn-ea"/>
              </a:rPr>
              <a:t>、</a:t>
            </a:r>
            <a:r>
              <a:rPr lang="zh-CN" altLang="en-US" sz="2400" dirty="0">
                <a:solidFill>
                  <a:srgbClr val="16468D"/>
                </a:solidFill>
                <a:latin typeface="宋体" charset="0"/>
                <a:ea typeface="宋体" charset="0"/>
                <a:cs typeface="Comic Sans MS Regular" panose="030F0902030302020204" charset="0"/>
                <a:sym typeface="+mn-ea"/>
              </a:rPr>
              <a:t>项目可以理解为是</a:t>
            </a:r>
            <a:r>
              <a:rPr lang="zh-CN" altLang="en-US" sz="2400" dirty="0">
                <a:solidFill>
                  <a:srgbClr val="16468D"/>
                </a:solidFill>
                <a:latin typeface="宋体" charset="0"/>
                <a:ea typeface="宋体" charset="0"/>
                <a:cs typeface="Comic Sans MS Regular" panose="030F0902030302020204" charset="0"/>
                <a:sym typeface="+mn-ea"/>
              </a:rPr>
              <a:t>一个电路库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宋体" charset="0"/>
                <a:ea typeface="宋体" charset="0"/>
                <a:cs typeface="微软雅黑" charset="0"/>
                <a:sym typeface="+mn-ea"/>
              </a:rPr>
              <a:t>：</a:t>
            </a:r>
            <a:endParaRPr lang="zh-CN" altLang="en-US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微软雅黑" charset="0"/>
              <a:sym typeface="+mn-ea"/>
            </a:endParaRPr>
          </a:p>
          <a:p>
            <a:pPr marL="457200" indent="-457200" eaLnBrk="0" hangingPunct="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项目</a:t>
            </a:r>
            <a:endParaRPr lang="zh-CN" altLang="en-US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打开原理图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默认生成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eaLnBrk="0" hangingPunct="0">
              <a:lnSpc>
                <a:spcPct val="200000"/>
              </a:lnSpc>
              <a:buFont typeface="Arial" panose="020B0604020202090204" pitchFamily="34" charset="0"/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     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一个名为</a:t>
            </a:r>
            <a:r>
              <a:rPr lang="en-US" altLang="zh-CN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Untitled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的新项目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。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最简单的电路图只包含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Wingdings" panose="05000000000000000000" charset="0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一个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main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电路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。</a:t>
            </a: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任务二、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元器件库</a:t>
            </a:r>
            <a:r>
              <a:rPr lang="zh-CN" altLang="en-US" sz="28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功能需求</a:t>
            </a:r>
            <a:endParaRPr lang="zh-CN" altLang="en-US" sz="2800" dirty="0">
              <a:solidFill>
                <a:srgbClr val="C00000"/>
              </a:solidFill>
              <a:highlight>
                <a:srgbClr val="FFFF00"/>
              </a:highlight>
              <a:latin typeface="Comic Sans MS Regular" panose="030F0902030302020204" charset="0"/>
              <a:ea typeface="黑体" pitchFamily="2" charset="-122"/>
              <a:cs typeface="Comic Sans MS Regular" panose="030F0902030302020204" charset="0"/>
              <a:sym typeface="+mn-ea"/>
            </a:endParaRPr>
          </a:p>
        </p:txBody>
      </p:sp>
      <p:pic>
        <p:nvPicPr>
          <p:cNvPr id="4" name="图片 3" descr="QQ_17297586597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055" y="2132330"/>
            <a:ext cx="5023485" cy="343598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457200" indent="-457200" eaLnBrk="0" hangingPunct="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新增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电路</a:t>
            </a:r>
            <a:endParaRPr lang="zh-CN" altLang="en-US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通过菜单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Project-&gt;</a:t>
            </a:r>
            <a:endParaRPr lang="zh-CN" altLang="en-US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Wingdings" panose="05000000000000000000" charset="0"/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Add Circuit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菜单项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，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Wingdings" panose="05000000000000000000" charset="0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可添加一个电路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 (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Wingdings" panose="05000000000000000000" charset="0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例如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：</a:t>
            </a: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MUX2-1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)。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任务二、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元器件库</a:t>
            </a:r>
            <a:r>
              <a:rPr lang="zh-CN" altLang="en-US" sz="28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功能需求</a:t>
            </a:r>
            <a:endParaRPr lang="zh-CN" altLang="en-US" sz="2800" dirty="0">
              <a:solidFill>
                <a:srgbClr val="C00000"/>
              </a:solidFill>
              <a:highlight>
                <a:srgbClr val="FFFF00"/>
              </a:highlight>
              <a:latin typeface="Comic Sans MS Regular" panose="030F0902030302020204" charset="0"/>
              <a:ea typeface="黑体" pitchFamily="2" charset="-122"/>
              <a:cs typeface="Comic Sans MS Regular" panose="030F0902030302020204" charset="0"/>
              <a:sym typeface="+mn-ea"/>
            </a:endParaRPr>
          </a:p>
        </p:txBody>
      </p:sp>
      <p:pic>
        <p:nvPicPr>
          <p:cNvPr id="5" name="图片 4" descr="QQ_17297588551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0110" y="1628775"/>
            <a:ext cx="3992245" cy="1279525"/>
          </a:xfrm>
          <a:prstGeom prst="rect">
            <a:avLst/>
          </a:prstGeom>
        </p:spPr>
      </p:pic>
      <p:pic>
        <p:nvPicPr>
          <p:cNvPr id="6" name="图片 5" descr="QQ_17297590103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2045" y="3212465"/>
            <a:ext cx="3788410" cy="335851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800100" lvl="1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生成一个新的电路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:MUX2-1</a:t>
            </a:r>
            <a:endParaRPr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任务二、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元器件库</a:t>
            </a:r>
            <a:r>
              <a:rPr lang="zh-CN" altLang="en-US" sz="28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功能需求</a:t>
            </a:r>
            <a:endParaRPr lang="zh-CN" altLang="en-US" sz="2800" dirty="0">
              <a:solidFill>
                <a:srgbClr val="C00000"/>
              </a:solidFill>
              <a:highlight>
                <a:srgbClr val="FFFF00"/>
              </a:highlight>
              <a:latin typeface="Comic Sans MS Regular" panose="030F0902030302020204" charset="0"/>
              <a:ea typeface="黑体" pitchFamily="2" charset="-122"/>
              <a:cs typeface="Comic Sans MS Regular" panose="030F0902030302020204" charset="0"/>
              <a:sym typeface="+mn-ea"/>
            </a:endParaRPr>
          </a:p>
        </p:txBody>
      </p:sp>
      <p:pic>
        <p:nvPicPr>
          <p:cNvPr id="4" name="图片 3" descr="QQ_172975913450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495" y="2060575"/>
            <a:ext cx="6319520" cy="444373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457200" indent="-457200" eaLnBrk="0" hangingPunct="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保存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项目</a:t>
            </a:r>
            <a:endParaRPr lang="zh-CN" altLang="en-US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通过菜单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File-&gt;Save As...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菜单项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，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Wingdings" panose="05000000000000000000" charset="0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可保存项目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例如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：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把当前</a:t>
            </a:r>
            <a:endParaRPr lang="zh-CN" altLang="en-US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Wingdings" panose="05000000000000000000" charset="0"/>
            </a:pP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Untitled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项目名修改为</a:t>
            </a:r>
            <a:endParaRPr lang="zh-CN" altLang="en-US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Wingdings" panose="05000000000000000000" charset="0"/>
            </a:pPr>
            <a:r>
              <a:rPr lang="en-US" altLang="zh-CN" sz="24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Project1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)。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任务二、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元器件库</a:t>
            </a:r>
            <a:r>
              <a:rPr lang="zh-CN" altLang="en-US" sz="28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功能需求</a:t>
            </a:r>
            <a:endParaRPr lang="zh-CN" altLang="en-US" sz="2800" dirty="0">
              <a:solidFill>
                <a:srgbClr val="C00000"/>
              </a:solidFill>
              <a:highlight>
                <a:srgbClr val="FFFF00"/>
              </a:highlight>
              <a:latin typeface="Comic Sans MS Regular" panose="030F0902030302020204" charset="0"/>
              <a:ea typeface="黑体" pitchFamily="2" charset="-122"/>
              <a:cs typeface="Comic Sans MS Regular" panose="030F0902030302020204" charset="0"/>
              <a:sym typeface="+mn-ea"/>
            </a:endParaRPr>
          </a:p>
        </p:txBody>
      </p:sp>
      <p:pic>
        <p:nvPicPr>
          <p:cNvPr id="7" name="图片 6" descr="QQ_172975919442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075555" y="1196975"/>
            <a:ext cx="2125345" cy="2258695"/>
          </a:xfrm>
          <a:prstGeom prst="rect">
            <a:avLst/>
          </a:prstGeom>
        </p:spPr>
      </p:pic>
      <p:pic>
        <p:nvPicPr>
          <p:cNvPr id="4" name="图片 3" descr="QQ_172975992115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5165" y="3573780"/>
            <a:ext cx="4272280" cy="303466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任务二、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元器件库</a:t>
            </a:r>
            <a:r>
              <a:rPr lang="zh-CN" altLang="en-US" sz="28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功能需求</a:t>
            </a:r>
            <a:endParaRPr lang="zh-CN" altLang="en-US" sz="2800" dirty="0">
              <a:solidFill>
                <a:srgbClr val="C00000"/>
              </a:solidFill>
              <a:highlight>
                <a:srgbClr val="FFFF00"/>
              </a:highlight>
              <a:latin typeface="Comic Sans MS Regular" panose="030F0902030302020204" charset="0"/>
              <a:ea typeface="黑体" pitchFamily="2" charset="-122"/>
              <a:cs typeface="Comic Sans MS Regular" panose="030F0902030302020204" charset="0"/>
              <a:sym typeface="+mn-ea"/>
            </a:endParaRPr>
          </a:p>
        </p:txBody>
      </p:sp>
      <p:pic>
        <p:nvPicPr>
          <p:cNvPr id="8" name="图片 7" descr="QQ_17297602003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7325" y="1628775"/>
            <a:ext cx="6229350" cy="46482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457200" indent="-457200" eaLnBrk="0" hangingPunct="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打开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已有项目</a:t>
            </a:r>
            <a:endParaRPr lang="zh-CN" altLang="en-US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通过菜单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File-&gt;O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pen...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菜单项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，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Wingdings" panose="05000000000000000000" charset="0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可打开一个已有的项目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 (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Wingdings" panose="05000000000000000000" charset="0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例如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：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在桌面上选择</a:t>
            </a:r>
            <a:endParaRPr lang="zh-CN" altLang="en-US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Wingdings" panose="05000000000000000000" charset="0"/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Preject1.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circ)。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任务二、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元器件库</a:t>
            </a:r>
            <a:r>
              <a:rPr lang="zh-CN" altLang="en-US" sz="28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功能需求</a:t>
            </a:r>
            <a:endParaRPr lang="zh-CN" altLang="en-US" sz="2800" dirty="0">
              <a:solidFill>
                <a:srgbClr val="C00000"/>
              </a:solidFill>
              <a:highlight>
                <a:srgbClr val="FFFF00"/>
              </a:highlight>
              <a:latin typeface="Comic Sans MS Regular" panose="030F0902030302020204" charset="0"/>
              <a:ea typeface="黑体" pitchFamily="2" charset="-122"/>
              <a:cs typeface="Comic Sans MS Regular" panose="030F0902030302020204" charset="0"/>
              <a:sym typeface="+mn-ea"/>
            </a:endParaRPr>
          </a:p>
        </p:txBody>
      </p:sp>
      <p:pic>
        <p:nvPicPr>
          <p:cNvPr id="5" name="图片 4" descr="QQ_17297600968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700" y="1556385"/>
            <a:ext cx="2473325" cy="1717675"/>
          </a:xfrm>
          <a:prstGeom prst="rect">
            <a:avLst/>
          </a:prstGeom>
        </p:spPr>
      </p:pic>
      <p:pic>
        <p:nvPicPr>
          <p:cNvPr id="6" name="图片 5" descr="QQ_17297601537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7765" y="3572510"/>
            <a:ext cx="5149850" cy="296735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打开原有的项目后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就可以继续绘制各电路图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。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任务二、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元器件库</a:t>
            </a:r>
            <a:r>
              <a:rPr lang="zh-CN" altLang="en-US" sz="28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功能需求</a:t>
            </a:r>
            <a:endParaRPr lang="zh-CN" altLang="en-US" sz="2800" dirty="0">
              <a:solidFill>
                <a:srgbClr val="C00000"/>
              </a:solidFill>
              <a:highlight>
                <a:srgbClr val="FFFF00"/>
              </a:highlight>
              <a:latin typeface="Comic Sans MS Regular" panose="030F0902030302020204" charset="0"/>
              <a:ea typeface="黑体" pitchFamily="2" charset="-122"/>
              <a:cs typeface="Comic Sans MS Regular" panose="030F0902030302020204" charset="0"/>
              <a:sym typeface="+mn-ea"/>
            </a:endParaRPr>
          </a:p>
        </p:txBody>
      </p:sp>
      <p:pic>
        <p:nvPicPr>
          <p:cNvPr id="8" name="图片 7" descr="QQ_17297602003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4030" y="2204720"/>
            <a:ext cx="5615940" cy="419036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子电路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功能</a:t>
            </a:r>
            <a:endParaRPr lang="zh-CN" altLang="en-US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342900" indent="-342900" eaLnBrk="0" hangingPunct="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例如在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MUX2-1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电路中绘制一个二选一数据选择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器</a:t>
            </a:r>
            <a:endParaRPr lang="zh-CN" altLang="en-US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任务二、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元器件库</a:t>
            </a:r>
            <a:r>
              <a:rPr lang="zh-CN" altLang="en-US" sz="28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功能需求</a:t>
            </a:r>
            <a:endParaRPr lang="zh-CN" altLang="en-US" sz="2800" dirty="0">
              <a:solidFill>
                <a:srgbClr val="C00000"/>
              </a:solidFill>
              <a:highlight>
                <a:srgbClr val="FFFF00"/>
              </a:highlight>
              <a:latin typeface="Comic Sans MS Regular" panose="030F0902030302020204" charset="0"/>
              <a:ea typeface="黑体" pitchFamily="2" charset="-122"/>
              <a:cs typeface="Comic Sans MS Regular" panose="030F0902030302020204" charset="0"/>
              <a:sym typeface="+mn-ea"/>
            </a:endParaRPr>
          </a:p>
        </p:txBody>
      </p:sp>
      <p:pic>
        <p:nvPicPr>
          <p:cNvPr id="7" name="图片 6" descr="QQ_172976090779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528" y="2493010"/>
            <a:ext cx="4258945" cy="39878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主界面设计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:</a:t>
            </a:r>
            <a:endParaRPr lang="zh-CN" altLang="en-US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任务一、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UI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设计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4" name="图片 3" descr="QQ_172760061994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41718" y="1844675"/>
            <a:ext cx="7060565" cy="46589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子电路</a:t>
            </a:r>
            <a:r>
              <a:rPr lang="zh-CN" altLang="en-US" sz="2800" dirty="0">
                <a:solidFill>
                  <a:srgbClr val="C00000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功能</a:t>
            </a:r>
            <a:endParaRPr lang="zh-CN" altLang="en-US" sz="2800" dirty="0">
              <a:solidFill>
                <a:srgbClr val="C00000"/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marL="342900" indent="-342900" eaLnBrk="0" hangingPunct="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再新建一个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MUX4-1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电路</a:t>
            </a:r>
            <a:endParaRPr lang="zh-CN" altLang="en-US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eaLnBrk="0" hangingPunct="0">
              <a:lnSpc>
                <a:spcPct val="150000"/>
              </a:lnSpc>
              <a:buFont typeface="Arial" panose="020B0604020202090204" pitchFamily="34" charset="0"/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    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它的电路由两个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MUX2-1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eaLnBrk="0" hangingPunct="0">
              <a:lnSpc>
                <a:spcPct val="150000"/>
              </a:lnSpc>
              <a:buFont typeface="Arial" panose="020B0604020202090204" pitchFamily="34" charset="0"/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    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电路构成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。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eaLnBrk="0" hangingPunct="0">
              <a:lnSpc>
                <a:spcPct val="150000"/>
              </a:lnSpc>
              <a:buFont typeface="Arial" panose="020B0604020202090204" pitchFamily="34" charset="0"/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(</a:t>
            </a:r>
            <a:r>
              <a:rPr lang="zh-CN" altLang="en-US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具体的绘制方法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：可将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MUX2-1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作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eaLnBrk="0" hangingPunct="0">
              <a:lnSpc>
                <a:spcPct val="150000"/>
              </a:lnSpc>
              <a:buFont typeface="Arial" panose="020B0604020202090204" pitchFamily="34" charset="0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为一个子电路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先双击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MUX4-1，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eaLnBrk="0" hangingPunct="0">
              <a:lnSpc>
                <a:spcPct val="150000"/>
              </a:lnSpc>
              <a:buFont typeface="Arial" panose="020B0604020202090204" pitchFamily="34" charset="0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选为当前编辑的电路图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然后点击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eaLnBrk="0" hangingPunct="0">
              <a:lnSpc>
                <a:spcPct val="150000"/>
              </a:lnSpc>
              <a:buFont typeface="Arial" panose="020B0604020202090204" pitchFamily="34" charset="0"/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MUX2-1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作为子电路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然后在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eaLnBrk="0" hangingPunct="0">
              <a:lnSpc>
                <a:spcPct val="150000"/>
              </a:lnSpc>
              <a:buFont typeface="Arial" panose="020B0604020202090204" pitchFamily="34" charset="0"/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MUX4-1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的画布中点击一下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放置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eaLnBrk="0" hangingPunct="0">
              <a:lnSpc>
                <a:spcPct val="150000"/>
              </a:lnSpc>
              <a:buFont typeface="Arial" panose="020B0604020202090204" pitchFamily="34" charset="0"/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MUX2-1。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同理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，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放置第二个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eaLnBrk="0" hangingPunct="0">
              <a:lnSpc>
                <a:spcPct val="150000"/>
              </a:lnSpc>
              <a:buFont typeface="Arial" panose="020B0604020202090204" pitchFamily="34" charset="0"/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MUX2-1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。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)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任务二、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元器件库</a:t>
            </a:r>
            <a:r>
              <a:rPr lang="zh-CN" altLang="en-US" sz="2800" dirty="0">
                <a:solidFill>
                  <a:srgbClr val="C00000"/>
                </a:solidFill>
                <a:highlight>
                  <a:srgbClr val="FFFF00"/>
                </a:highlight>
                <a:latin typeface="Comic Sans MS Regular" panose="030F0902030302020204" charset="0"/>
                <a:ea typeface="黑体" pitchFamily="2" charset="-122"/>
                <a:cs typeface="Comic Sans MS Regular" panose="030F0902030302020204" charset="0"/>
                <a:sym typeface="+mn-ea"/>
              </a:rPr>
              <a:t>功能需求</a:t>
            </a:r>
            <a:endParaRPr lang="zh-CN" altLang="en-US" sz="2800" dirty="0">
              <a:solidFill>
                <a:srgbClr val="C00000"/>
              </a:solidFill>
              <a:highlight>
                <a:srgbClr val="FFFF00"/>
              </a:highlight>
              <a:latin typeface="Comic Sans MS Regular" panose="030F0902030302020204" charset="0"/>
              <a:ea typeface="黑体" pitchFamily="2" charset="-122"/>
              <a:cs typeface="Comic Sans MS Regular" panose="030F0902030302020204" charset="0"/>
              <a:sym typeface="+mn-ea"/>
            </a:endParaRPr>
          </a:p>
        </p:txBody>
      </p:sp>
      <p:pic>
        <p:nvPicPr>
          <p:cNvPr id="4" name="图片 3" descr="QQ_17297613323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5510" y="1917065"/>
            <a:ext cx="4210685" cy="415226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zh-CN" altLang="en-US" sz="2000" dirty="0">
                <a:highlight>
                  <a:srgbClr val="FFFF00"/>
                </a:highlight>
                <a:latin typeface="微软雅黑" charset="0"/>
                <a:ea typeface="微软雅黑" charset="0"/>
                <a:cs typeface="Comic Sans MS Regular" panose="030F0902030302020204" charset="0"/>
                <a:sym typeface="+mn-ea"/>
              </a:rPr>
              <a:t>完成时间节点</a:t>
            </a:r>
            <a:endParaRPr lang="zh-CN" altLang="en-US" sz="2000" dirty="0">
              <a:highlight>
                <a:srgbClr val="FFFF00"/>
              </a:highlight>
              <a:latin typeface="微软雅黑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200000"/>
              </a:lnSpc>
              <a:buFont typeface="Wingdings" panose="05000000000000000000" charset="0"/>
            </a:pPr>
            <a:r>
              <a:rPr lang="zh-CN" altLang="en-US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第</a:t>
            </a:r>
            <a:r>
              <a:rPr lang="en-US" altLang="zh-CN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8</a:t>
            </a:r>
            <a:r>
              <a:rPr lang="zh-CN" altLang="en-US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周周</a:t>
            </a:r>
            <a:r>
              <a:rPr lang="en-US" altLang="zh-CN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5</a:t>
            </a:r>
            <a:r>
              <a:rPr lang="zh-CN" altLang="en-US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下课前</a:t>
            </a:r>
            <a:endParaRPr lang="zh-CN" altLang="en-US"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342900" indent="-342900" eaLnBrk="0" hangingPunct="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zh-CN" altLang="en-US" sz="2000" dirty="0">
                <a:highlight>
                  <a:srgbClr val="FFFF00"/>
                </a:highlight>
                <a:latin typeface="微软雅黑" charset="0"/>
                <a:ea typeface="微软雅黑" charset="0"/>
                <a:cs typeface="Comic Sans MS Regular" panose="030F0902030302020204" charset="0"/>
                <a:sym typeface="+mn-ea"/>
              </a:rPr>
              <a:t>提交考核材料</a:t>
            </a:r>
            <a:endParaRPr lang="en-US" sz="2000" dirty="0">
              <a:solidFill>
                <a:srgbClr val="C00000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r>
              <a:rPr lang="zh-CN" altLang="en-US" sz="2000" dirty="0">
                <a:solidFill>
                  <a:schemeClr val="tx1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程序源代码</a:t>
            </a:r>
            <a:r>
              <a:rPr lang="en-US" altLang="zh-CN" sz="2000" dirty="0">
                <a:solidFill>
                  <a:schemeClr val="tx1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(</a:t>
            </a:r>
            <a:r>
              <a:rPr lang="zh-CN" altLang="en-US" sz="2000" dirty="0">
                <a:solidFill>
                  <a:schemeClr val="tx1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包含可运行的工程</a:t>
            </a:r>
            <a:r>
              <a:rPr lang="en-US" altLang="zh-CN" sz="2000" dirty="0">
                <a:solidFill>
                  <a:schemeClr val="tx1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)、</a:t>
            </a: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r>
              <a:rPr lang="zh-CN" altLang="en-US" sz="2000" dirty="0">
                <a:solidFill>
                  <a:schemeClr val="tx1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功能测试结果的截图</a:t>
            </a:r>
            <a:endParaRPr sz="2000" dirty="0">
              <a:solidFill>
                <a:srgbClr val="C00000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342900" indent="-342900" eaLnBrk="0" hangingPunct="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sz="2000" dirty="0">
                <a:highlight>
                  <a:srgbClr val="FFFF00"/>
                </a:highlight>
                <a:latin typeface="微软雅黑" charset="0"/>
                <a:ea typeface="微软雅黑" charset="0"/>
                <a:cs typeface="Comic Sans MS Regular" panose="030F0902030302020204" charset="0"/>
                <a:sym typeface="+mn-ea"/>
              </a:rPr>
              <a:t>提交方式</a:t>
            </a:r>
            <a:endParaRPr lang="en-US" sz="2000" dirty="0">
              <a:highlight>
                <a:srgbClr val="FFFF00"/>
              </a:highlight>
              <a:latin typeface="微软雅黑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r>
              <a:rPr lang="zh-CN" sz="2000" dirty="0">
                <a:solidFill>
                  <a:schemeClr val="tx1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文件打包</a:t>
            </a:r>
            <a:r>
              <a:rPr lang="en-US" altLang="zh-CN" sz="2000" dirty="0">
                <a:solidFill>
                  <a:schemeClr val="tx1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(</a:t>
            </a:r>
            <a:r>
              <a:rPr lang="zh-CN" altLang="en-US" sz="2000" dirty="0">
                <a:solidFill>
                  <a:schemeClr val="tx1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压缩包命名方式</a:t>
            </a:r>
            <a:r>
              <a:rPr lang="en-US" altLang="zh-CN" sz="2000" dirty="0">
                <a:solidFill>
                  <a:schemeClr val="tx1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：</a:t>
            </a:r>
            <a:r>
              <a:rPr lang="zh-CN" altLang="en-US" sz="2000" dirty="0">
                <a:solidFill>
                  <a:srgbClr val="FF0000"/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分组号</a:t>
            </a:r>
            <a:r>
              <a:rPr lang="en-US" altLang="zh-CN" sz="2000" dirty="0">
                <a:solidFill>
                  <a:srgbClr val="FF0000"/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(</a:t>
            </a:r>
            <a:r>
              <a:rPr lang="zh-CN" altLang="en-US" sz="2000" dirty="0">
                <a:solidFill>
                  <a:srgbClr val="FF0000"/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各组员学号</a:t>
            </a:r>
            <a:r>
              <a:rPr lang="en-US" altLang="zh-CN" sz="2000" dirty="0">
                <a:solidFill>
                  <a:srgbClr val="FF0000"/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+</a:t>
            </a:r>
            <a:r>
              <a:rPr lang="zh-CN" altLang="en-US" sz="2000" dirty="0">
                <a:solidFill>
                  <a:srgbClr val="FF0000"/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姓名</a:t>
            </a:r>
            <a:r>
              <a:rPr lang="en-US" altLang="zh-CN" sz="2000" dirty="0">
                <a:solidFill>
                  <a:srgbClr val="FF0000"/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)-</a:t>
            </a:r>
            <a:r>
              <a:rPr lang="zh-CN" altLang="en-US" sz="2000" dirty="0">
                <a:solidFill>
                  <a:srgbClr val="FF0000"/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任务</a:t>
            </a:r>
            <a:r>
              <a:rPr lang="en-US" altLang="zh-CN" sz="2000" dirty="0">
                <a:solidFill>
                  <a:srgbClr val="FF0000"/>
                </a:solidFill>
                <a:highlight>
                  <a:srgbClr val="FFFF00"/>
                </a:highlight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1)</a:t>
            </a:r>
            <a:r>
              <a:rPr lang="en-US" altLang="zh-CN" sz="2000" dirty="0">
                <a:solidFill>
                  <a:schemeClr val="tx1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，</a:t>
            </a: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r>
              <a:rPr lang="zh-CN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提交给群里面的助教</a:t>
            </a:r>
            <a:r>
              <a:rPr lang="en-US" altLang="zh-CN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。</a:t>
            </a:r>
            <a:endParaRPr sz="2000" dirty="0">
              <a:solidFill>
                <a:srgbClr val="C00000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342900" indent="-342900" eaLnBrk="0" hangingPunct="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sz="2000" dirty="0">
                <a:highlight>
                  <a:srgbClr val="FFFF00"/>
                </a:highlight>
                <a:latin typeface="微软雅黑" charset="0"/>
                <a:ea typeface="微软雅黑" charset="0"/>
                <a:cs typeface="Comic Sans MS Regular" panose="030F0902030302020204" charset="0"/>
                <a:sym typeface="+mn-ea"/>
              </a:rPr>
              <a:t>成绩占比</a:t>
            </a:r>
            <a:endParaRPr lang="en-US" sz="2000" dirty="0">
              <a:highlight>
                <a:srgbClr val="FFFF00"/>
              </a:highlight>
              <a:latin typeface="微软雅黑" charset="0"/>
              <a:ea typeface="微软雅黑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r>
              <a:rPr lang="zh-CN" sz="2000" dirty="0"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占平时成绩</a:t>
            </a:r>
            <a:r>
              <a:rPr lang="en-US" altLang="zh-CN" sz="2000" dirty="0"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30%</a:t>
            </a: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6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7985760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任务二</a:t>
            </a:r>
            <a:r>
              <a:rPr lang="zh-CN" sz="28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时间节点和考核</a:t>
            </a:r>
            <a:r>
              <a:rPr lang="zh-CN" sz="2800" dirty="0">
                <a:solidFill>
                  <a:srgbClr val="C00000"/>
                </a:solidFill>
                <a:latin typeface="Comic Sans MS Regular" panose="030F0902030302020204" charset="0"/>
                <a:ea typeface="黑体" charset="0"/>
                <a:cs typeface="Comic Sans MS Regular" panose="030F0902030302020204" charset="0"/>
                <a:sym typeface="+mn-ea"/>
              </a:rPr>
              <a:t>材料</a:t>
            </a:r>
            <a:endParaRPr lang="zh-CN" sz="2800" dirty="0">
              <a:solidFill>
                <a:srgbClr val="C00000"/>
              </a:solidFill>
              <a:latin typeface="Comic Sans MS Regular" panose="030F0902030302020204" charset="0"/>
              <a:ea typeface="黑体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2" name="图片 1" descr="QQ_172863859367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6190" y="1124585"/>
            <a:ext cx="3825875" cy="245173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示例</a:t>
            </a:r>
            <a:r>
              <a:rPr lang="en-US" altLang="zh-CN" sz="2000" dirty="0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: </a:t>
            </a:r>
            <a:r>
              <a:rPr lang="zh-CN" altLang="en-US" sz="2000" dirty="0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设计一个异或门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任务一、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UI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设计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5" name="图片 4" descr="QQ_17285493381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8200" y="2562225"/>
            <a:ext cx="4927600" cy="2493010"/>
          </a:xfrm>
          <a:prstGeom prst="rect">
            <a:avLst/>
          </a:prstGeom>
        </p:spPr>
      </p:pic>
      <p:pic>
        <p:nvPicPr>
          <p:cNvPr id="6" name="图片 5" descr="QQ_172862450300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4025" y="1118235"/>
            <a:ext cx="2141220" cy="181165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步骤</a:t>
            </a:r>
            <a:r>
              <a:rPr lang="en-US" altLang="zh-CN" sz="2000" dirty="0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0: </a:t>
            </a:r>
            <a:r>
              <a:rPr lang="zh-CN" altLang="en-US" sz="2000" dirty="0">
                <a:solidFill>
                  <a:srgbClr val="C00000"/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打开原理图编辑器软件</a:t>
            </a:r>
            <a:endParaRPr lang="zh-CN" altLang="en-US" sz="2000" dirty="0">
              <a:solidFill>
                <a:srgbClr val="C00000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任务一、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UI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设计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5" name="图片 4" descr="QQ_17297542124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4148" y="2132330"/>
            <a:ext cx="6275705" cy="427863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步骤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1: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首先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放置两个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AND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门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任务一、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UI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设计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4" name="图片 3" descr="QQ_17285499858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205" y="2204720"/>
            <a:ext cx="5863590" cy="326009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步骤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3: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连线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(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编辑工具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：          )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任务一、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UI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设计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4" name="图片 3" descr="QQ_172855046086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6045" y="2204720"/>
            <a:ext cx="6391910" cy="3260090"/>
          </a:xfrm>
          <a:prstGeom prst="rect">
            <a:avLst/>
          </a:prstGeom>
        </p:spPr>
      </p:pic>
      <p:pic>
        <p:nvPicPr>
          <p:cNvPr id="6" name="图片 5" descr="QQ_172863273506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8310" y="1173480"/>
            <a:ext cx="603885" cy="5492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步骤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5: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添加信息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(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文本工具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宋体" charset="0"/>
                <a:cs typeface="Comic Sans MS Regular" panose="030F0902030302020204" charset="0"/>
                <a:sym typeface="+mn-ea"/>
              </a:rPr>
              <a:t>：     )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任务一、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UI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设计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5" name="图片 4" descr="QQ_172863465226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707198" y="2564765"/>
            <a:ext cx="5729605" cy="3150235"/>
          </a:xfrm>
          <a:prstGeom prst="rect">
            <a:avLst/>
          </a:prstGeom>
        </p:spPr>
      </p:pic>
      <p:pic>
        <p:nvPicPr>
          <p:cNvPr id="8" name="图片 7" descr="QQ_172863556167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4255" y="1196340"/>
            <a:ext cx="498475" cy="4984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步骤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6: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测试电路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任务一、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UI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设计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7" name="图片 6" descr="QQ_172862450300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804660" y="1196340"/>
            <a:ext cx="2141220" cy="1811655"/>
          </a:xfrm>
          <a:prstGeom prst="rect">
            <a:avLst/>
          </a:prstGeom>
        </p:spPr>
      </p:pic>
      <p:pic>
        <p:nvPicPr>
          <p:cNvPr id="6" name="图片 5" descr="QQ_172863420755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759778" y="2277110"/>
            <a:ext cx="6045835" cy="330962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直线连接符 8"/>
          <p:cNvSpPr/>
          <p:nvPr/>
        </p:nvSpPr>
        <p:spPr>
          <a:xfrm>
            <a:off x="0" y="904460"/>
            <a:ext cx="9144001" cy="1"/>
          </a:xfrm>
          <a:prstGeom prst="line">
            <a:avLst/>
          </a:prstGeom>
          <a:ln w="12700">
            <a:solidFill>
              <a:schemeClr val="accent4"/>
            </a:solidFill>
            <a:miter/>
          </a:ln>
        </p:spPr>
        <p:txBody>
          <a:bodyPr lIns="0" tIns="0" rIns="0" bIns="0"/>
          <a:lstStyle/>
          <a:p/>
        </p:txBody>
      </p:sp>
      <p:pic>
        <p:nvPicPr>
          <p:cNvPr id="104" name="图片 11" descr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1366" y="132565"/>
            <a:ext cx="710604" cy="7106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Python 是一种面向对象、解释型计算机程序设计语言，由荷兰人Guido van Rossum 于1989年底发明，第一个公开发行版发行于1991年，现已成为世界上最受欢迎的编程语言。Python 源代码同样遵循 GPL(GNU General Public License)协议，即广泛被使用的自由软件许可协议条款。Python 语法简洁而清晰，具有丰富和强大的类库。…"/>
          <p:cNvSpPr txBox="1"/>
          <p:nvPr>
            <p:custDataLst>
              <p:tags r:id="rId2"/>
            </p:custDataLst>
          </p:nvPr>
        </p:nvSpPr>
        <p:spPr>
          <a:xfrm>
            <a:off x="100965" y="1061085"/>
            <a:ext cx="8933180" cy="564007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lIns="45719" rIns="45719">
            <a:noAutofit/>
          </a:bodyPr>
          <a:p>
            <a:pPr marL="342900" indent="-342900" eaLnBrk="0" hangingPunct="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步骤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6: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保存电路图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marL="457200" lvl="1" indent="0" eaLnBrk="0" hangingPunct="0">
              <a:lnSpc>
                <a:spcPct val="200000"/>
              </a:lnSpc>
              <a:buFont typeface="Arial" panose="020B0604020202090204" pitchFamily="34" charset="0"/>
            </a:pPr>
            <a:endParaRPr sz="2000" dirty="0"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  <a:p>
            <a:pPr indent="457200" eaLnBrk="0" hangingPunct="0">
              <a:lnSpc>
                <a:spcPct val="150000"/>
              </a:lnSpc>
            </a:pPr>
            <a:endParaRPr lang="en-US" altLang="zh-CN" sz="2000" dirty="0">
              <a:solidFill>
                <a:schemeClr val="tx1"/>
              </a:solidFill>
              <a:latin typeface="Comic Sans MS Regular" panose="030F0902030302020204" charset="0"/>
              <a:ea typeface="宋体" charset="0"/>
              <a:cs typeface="Comic Sans MS Regular" panose="030F0902030302020204" charset="0"/>
              <a:sym typeface="+mn-ea"/>
            </a:endParaRPr>
          </a:p>
        </p:txBody>
      </p:sp>
      <p:sp>
        <p:nvSpPr>
          <p:cNvPr id="2" name="文本框 12"/>
          <p:cNvSpPr txBox="1"/>
          <p:nvPr>
            <p:custDataLst>
              <p:tags r:id="rId3"/>
            </p:custDataLst>
          </p:nvPr>
        </p:nvSpPr>
        <p:spPr>
          <a:xfrm>
            <a:off x="59055" y="86995"/>
            <a:ext cx="8105775" cy="737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16468D"/>
                </a:solidFill>
              </a:defRPr>
            </a:lvl1pPr>
          </a:lstStyle>
          <a:p>
            <a:pPr algn="l">
              <a:lnSpc>
                <a:spcPct val="150000"/>
              </a:lnSpc>
              <a:buFont typeface="Arial" panose="020B0604020202090204" pitchFamily="34" charset="0"/>
              <a:defRPr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华文仿宋" panose="02010600040101010101" charset="-122"/>
              </a:defRPr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任务一、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UI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rPr>
              <a:t>设计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  <a:latin typeface="Comic Sans MS Regular" panose="030F0902030302020204" charset="0"/>
              <a:ea typeface="微软雅黑" charset="0"/>
              <a:cs typeface="Comic Sans MS Regular" panose="030F0902030302020204" charset="0"/>
              <a:sym typeface="+mn-ea"/>
            </a:endParaRPr>
          </a:p>
        </p:txBody>
      </p:sp>
      <p:pic>
        <p:nvPicPr>
          <p:cNvPr id="5" name="图片 4" descr="QQ_172863465226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707198" y="2564765"/>
            <a:ext cx="5729605" cy="315023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commondata" val="eyJoZGlkIjoiZjRiOGJhODg4MWI4N2MxOTBhNmQ4OTA0ZGJlYmNhMTQifQ==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9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9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9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9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1038</Words>
  <Application>WPS 文字</Application>
  <PresentationFormat/>
  <Paragraphs>162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5" baseType="lpstr">
      <vt:lpstr>Arial</vt:lpstr>
      <vt:lpstr>宋体</vt:lpstr>
      <vt:lpstr>Wingdings</vt:lpstr>
      <vt:lpstr>Arial</vt:lpstr>
      <vt:lpstr>Kaiti SC Bold</vt:lpstr>
      <vt:lpstr>Comic Sans MS Regular</vt:lpstr>
      <vt:lpstr>黑体</vt:lpstr>
      <vt:lpstr>汉仪中黑KW</vt:lpstr>
      <vt:lpstr>仿宋</vt:lpstr>
      <vt:lpstr>华文细黑</vt:lpstr>
      <vt:lpstr>微软雅黑</vt:lpstr>
      <vt:lpstr>宋体</vt:lpstr>
      <vt:lpstr>汉仪书宋二KW</vt:lpstr>
      <vt:lpstr>华文仿宋</vt:lpstr>
      <vt:lpstr>汉仪旗黑</vt:lpstr>
      <vt:lpstr>方正仿宋_GBK</vt:lpstr>
      <vt:lpstr>微软雅黑</vt:lpstr>
      <vt:lpstr>Arial Unicode MS</vt:lpstr>
      <vt:lpstr>Calibri</vt:lpstr>
      <vt:lpstr>Helvetica Neue</vt:lpstr>
      <vt:lpstr>黑体-简</vt:lpstr>
      <vt:lpstr>Wingdings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小月儿</cp:lastModifiedBy>
  <cp:revision>445</cp:revision>
  <dcterms:created xsi:type="dcterms:W3CDTF">2024-10-25T11:38:38Z</dcterms:created>
  <dcterms:modified xsi:type="dcterms:W3CDTF">2024-10-25T11:38:38Z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859079C17E22F5986F098D653DAB2F7D_42</vt:lpwstr>
  </property>
  <property fmtid="{D5CDD505-2E9C-101B-9397-08002B2CF9AE}" pid="3" name="KSOProductBuildVer">
    <vt:lpwstr>2052-6.11.0.8885</vt:lpwstr>
  </property>
</Properties>
</file>